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72" r:id="rId4"/>
    <p:sldId id="262" r:id="rId5"/>
    <p:sldId id="260" r:id="rId6"/>
    <p:sldId id="274" r:id="rId7"/>
    <p:sldId id="279" r:id="rId8"/>
    <p:sldId id="259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ExtraBold" panose="00000900000000000000" pitchFamily="2" charset="0"/>
      <p:bold r:id="rId15"/>
      <p:boldItalic r:id="rId16"/>
    </p:embeddedFont>
    <p:embeddedFont>
      <p:font typeface="Montserrat ExtraLight" panose="000003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5E6"/>
    <a:srgbClr val="001633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20FCD9-85B7-402B-9191-9BD2F4BACC34}">
  <a:tblStyle styleId="{9620FCD9-85B7-402B-9191-9BD2F4BACC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8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20639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 COMPILATION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BC9509-3283-4910-8B66-35F271966365}"/>
              </a:ext>
            </a:extLst>
          </p:cNvPr>
          <p:cNvGrpSpPr/>
          <p:nvPr/>
        </p:nvGrpSpPr>
        <p:grpSpPr>
          <a:xfrm>
            <a:off x="0" y="4281747"/>
            <a:ext cx="9144000" cy="868681"/>
            <a:chOff x="0" y="4281747"/>
            <a:chExt cx="9144000" cy="8686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7840C9-5167-4646-B712-9809AD500D6E}"/>
                </a:ext>
              </a:extLst>
            </p:cNvPr>
            <p:cNvSpPr/>
            <p:nvPr/>
          </p:nvSpPr>
          <p:spPr>
            <a:xfrm>
              <a:off x="0" y="4281747"/>
              <a:ext cx="9144000" cy="8617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6F17C-287E-4C3C-869A-CA745E866BB3}"/>
                </a:ext>
              </a:extLst>
            </p:cNvPr>
            <p:cNvSpPr/>
            <p:nvPr/>
          </p:nvSpPr>
          <p:spPr>
            <a:xfrm>
              <a:off x="0" y="4281748"/>
              <a:ext cx="2098964" cy="861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dirty="0">
                  <a:solidFill>
                    <a:srgbClr val="001633"/>
                  </a:solidFill>
                </a:rPr>
                <a:t>Réalisé par </a:t>
              </a:r>
              <a:r>
                <a:rPr lang="en-US" dirty="0">
                  <a:solidFill>
                    <a:srgbClr val="001633"/>
                  </a:solidFill>
                </a:rPr>
                <a:t>: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5798A0-4603-4EC0-A6B9-4789C41C3310}"/>
                </a:ext>
              </a:extLst>
            </p:cNvPr>
            <p:cNvSpPr/>
            <p:nvPr/>
          </p:nvSpPr>
          <p:spPr>
            <a:xfrm>
              <a:off x="2098963" y="4281748"/>
              <a:ext cx="2916381" cy="868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rtl="0">
                <a:spcBef>
                  <a:spcPts val="0"/>
                </a:spcBef>
                <a:spcAft>
                  <a:spcPts val="0"/>
                </a:spcAft>
              </a:pPr>
              <a:endParaRPr lang="fr-FR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marR="0" rtl="0">
                <a:spcBef>
                  <a:spcPts val="0"/>
                </a:spcBef>
                <a:spcAft>
                  <a:spcPts val="0"/>
                </a:spcAft>
              </a:pPr>
              <a:r>
                <a:rPr lang="en-US" b="0" i="0" dirty="0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Hafsa </a:t>
              </a:r>
              <a:r>
                <a:rPr lang="en-US" b="0" i="0" dirty="0" err="1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Bougtib</a:t>
              </a:r>
              <a:r>
                <a:rPr lang="en-US" b="0" i="0" dirty="0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effectLst/>
              </a:endParaRPr>
            </a:p>
            <a:p>
              <a:pPr marR="0" rt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1633"/>
                  </a:solidFill>
                </a:rPr>
                <a:t>	       Rihab Bentazar</a:t>
              </a:r>
              <a:endParaRPr lang="en-US" dirty="0">
                <a:solidFill>
                  <a:srgbClr val="001633"/>
                </a:solidFill>
                <a:effectLst/>
              </a:endParaRPr>
            </a:p>
            <a:p>
              <a:pPr algn="ctr"/>
              <a:endParaRPr lang="en-US" dirty="0">
                <a:solidFill>
                  <a:srgbClr val="001633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D94A58-FF6E-4482-A15B-B18DDCEAAD12}"/>
                </a:ext>
              </a:extLst>
            </p:cNvPr>
            <p:cNvSpPr/>
            <p:nvPr/>
          </p:nvSpPr>
          <p:spPr>
            <a:xfrm>
              <a:off x="4177145" y="4281747"/>
              <a:ext cx="3865419" cy="8686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rt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rgbClr val="001633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          </a:t>
              </a:r>
              <a:r>
                <a:rPr lang="en-US" b="0" i="0" dirty="0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Amine Chichi</a:t>
              </a:r>
              <a:endParaRPr lang="en-US" dirty="0">
                <a:effectLst/>
              </a:endParaRPr>
            </a:p>
            <a:p>
              <a:pPr marR="0" rtl="0">
                <a:spcBef>
                  <a:spcPts val="0"/>
                </a:spcBef>
                <a:spcAft>
                  <a:spcPts val="0"/>
                </a:spcAft>
              </a:pPr>
              <a:r>
                <a:rPr lang="en-US" b="0" i="0" dirty="0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	                Hamza </a:t>
              </a:r>
              <a:r>
                <a:rPr lang="en-US" b="0" i="0" dirty="0" err="1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Boucherit</a:t>
              </a:r>
              <a:r>
                <a:rPr lang="en-US" b="0" i="0" dirty="0">
                  <a:solidFill>
                    <a:srgbClr val="001633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  </a:t>
              </a:r>
              <a:endParaRPr lang="en-US" dirty="0">
                <a:effectLst/>
              </a:endParaRPr>
            </a:p>
          </p:txBody>
        </p:sp>
      </p:grp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Encadr</a:t>
            </a:r>
            <a:r>
              <a:rPr lang="fr-FR" dirty="0"/>
              <a:t>é</a:t>
            </a:r>
            <a:r>
              <a:rPr lang="en" dirty="0"/>
              <a:t> par Mr Tabii Youness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880674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EnsiaX</a:t>
            </a: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</a:t>
            </a:r>
            <a:r>
              <a:rPr lang="en-US" sz="22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Compilateur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82147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4874713-B8E9-4D46-AC33-FE0244761306}"/>
              </a:ext>
            </a:extLst>
          </p:cNvPr>
          <p:cNvSpPr/>
          <p:nvPr/>
        </p:nvSpPr>
        <p:spPr>
          <a:xfrm>
            <a:off x="0" y="0"/>
            <a:ext cx="9144000" cy="865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43770-7BB9-40A9-96D2-DB914C9991A2}"/>
              </a:ext>
            </a:extLst>
          </p:cNvPr>
          <p:cNvSpPr/>
          <p:nvPr/>
        </p:nvSpPr>
        <p:spPr>
          <a:xfrm>
            <a:off x="6448552" y="4281746"/>
            <a:ext cx="2639290" cy="657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Marouan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Asselman</a:t>
            </a:r>
            <a:endParaRPr lang="en-US" dirty="0">
              <a:solidFill>
                <a:srgbClr val="00163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74D3D-1EAC-41AF-80EC-F2562C1E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14" y="0"/>
            <a:ext cx="1033149" cy="877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3420D6-6137-4CEE-A4B2-EB67F4D1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65" y="-15721"/>
            <a:ext cx="1219200" cy="8615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AA3B10-9298-4E5E-A531-8EBBD9245C95}"/>
              </a:ext>
            </a:extLst>
          </p:cNvPr>
          <p:cNvSpPr/>
          <p:nvPr/>
        </p:nvSpPr>
        <p:spPr>
          <a:xfrm>
            <a:off x="4019366" y="592540"/>
            <a:ext cx="1105268" cy="2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2020/2021</a:t>
            </a:r>
            <a:endParaRPr lang="en-US" dirty="0">
              <a:solidFill>
                <a:srgbClr val="00163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806887" y="53507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894587" y="5040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1" name="Google Shape;178;p40">
            <a:extLst>
              <a:ext uri="{FF2B5EF4-FFF2-40B4-BE49-F238E27FC236}">
                <a16:creationId xmlns:a16="http://schemas.microsoft.com/office/drawing/2014/main" id="{0B1FD157-35FD-4E0F-8D4C-FC1388E50A43}"/>
              </a:ext>
            </a:extLst>
          </p:cNvPr>
          <p:cNvSpPr txBox="1">
            <a:spLocks noGrp="1"/>
          </p:cNvSpPr>
          <p:nvPr/>
        </p:nvSpPr>
        <p:spPr>
          <a:xfrm>
            <a:off x="966609" y="1979935"/>
            <a:ext cx="1854681" cy="5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5D5E6"/>
                </a:solidFill>
              </a:rPr>
              <a:t>01</a:t>
            </a:r>
            <a:endParaRPr dirty="0">
              <a:solidFill>
                <a:srgbClr val="85D5E6"/>
              </a:solidFill>
            </a:endParaRPr>
          </a:p>
        </p:txBody>
      </p:sp>
      <p:sp>
        <p:nvSpPr>
          <p:cNvPr id="32" name="Google Shape;179;p40">
            <a:extLst>
              <a:ext uri="{FF2B5EF4-FFF2-40B4-BE49-F238E27FC236}">
                <a16:creationId xmlns:a16="http://schemas.microsoft.com/office/drawing/2014/main" id="{C0E3E86C-7512-4011-A5A2-B9F00552C96D}"/>
              </a:ext>
            </a:extLst>
          </p:cNvPr>
          <p:cNvSpPr txBox="1">
            <a:spLocks noGrp="1"/>
          </p:cNvSpPr>
          <p:nvPr/>
        </p:nvSpPr>
        <p:spPr>
          <a:xfrm>
            <a:off x="2860370" y="3004963"/>
            <a:ext cx="1925226" cy="3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Spécifications du langage </a:t>
            </a:r>
          </a:p>
        </p:txBody>
      </p:sp>
      <p:sp>
        <p:nvSpPr>
          <p:cNvPr id="33" name="Google Shape;181;p40">
            <a:extLst>
              <a:ext uri="{FF2B5EF4-FFF2-40B4-BE49-F238E27FC236}">
                <a16:creationId xmlns:a16="http://schemas.microsoft.com/office/drawing/2014/main" id="{7C9D4D0C-89BC-4AC6-9C79-244099139280}"/>
              </a:ext>
            </a:extLst>
          </p:cNvPr>
          <p:cNvSpPr txBox="1">
            <a:spLocks noGrp="1"/>
          </p:cNvSpPr>
          <p:nvPr/>
        </p:nvSpPr>
        <p:spPr>
          <a:xfrm>
            <a:off x="4684681" y="2734658"/>
            <a:ext cx="1925226" cy="3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Tests</a:t>
            </a:r>
            <a:endParaRPr dirty="0"/>
          </a:p>
        </p:txBody>
      </p:sp>
      <p:sp>
        <p:nvSpPr>
          <p:cNvPr id="34" name="Google Shape;183;p40">
            <a:extLst>
              <a:ext uri="{FF2B5EF4-FFF2-40B4-BE49-F238E27FC236}">
                <a16:creationId xmlns:a16="http://schemas.microsoft.com/office/drawing/2014/main" id="{01639571-3456-4900-B9D6-A109C3AFE046}"/>
              </a:ext>
            </a:extLst>
          </p:cNvPr>
          <p:cNvSpPr txBox="1">
            <a:spLocks noGrp="1"/>
          </p:cNvSpPr>
          <p:nvPr/>
        </p:nvSpPr>
        <p:spPr>
          <a:xfrm>
            <a:off x="993174" y="2979136"/>
            <a:ext cx="1854681" cy="3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35" name="Google Shape;185;p40">
            <a:extLst>
              <a:ext uri="{FF2B5EF4-FFF2-40B4-BE49-F238E27FC236}">
                <a16:creationId xmlns:a16="http://schemas.microsoft.com/office/drawing/2014/main" id="{110EA664-607A-4D83-A29E-37FD639F8486}"/>
              </a:ext>
            </a:extLst>
          </p:cNvPr>
          <p:cNvSpPr txBox="1">
            <a:spLocks noGrp="1"/>
          </p:cNvSpPr>
          <p:nvPr/>
        </p:nvSpPr>
        <p:spPr>
          <a:xfrm>
            <a:off x="2860369" y="1978705"/>
            <a:ext cx="1854681" cy="5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5D5E6"/>
                </a:solidFill>
              </a:rPr>
              <a:t>02</a:t>
            </a:r>
            <a:endParaRPr dirty="0">
              <a:solidFill>
                <a:srgbClr val="85D5E6"/>
              </a:solidFill>
            </a:endParaRPr>
          </a:p>
        </p:txBody>
      </p:sp>
      <p:sp>
        <p:nvSpPr>
          <p:cNvPr id="36" name="Google Shape;186;p40">
            <a:extLst>
              <a:ext uri="{FF2B5EF4-FFF2-40B4-BE49-F238E27FC236}">
                <a16:creationId xmlns:a16="http://schemas.microsoft.com/office/drawing/2014/main" id="{351D9876-17CC-4537-9E86-665F3B709914}"/>
              </a:ext>
            </a:extLst>
          </p:cNvPr>
          <p:cNvSpPr txBox="1">
            <a:spLocks noGrp="1"/>
          </p:cNvSpPr>
          <p:nvPr/>
        </p:nvSpPr>
        <p:spPr>
          <a:xfrm>
            <a:off x="4684681" y="1977475"/>
            <a:ext cx="1854681" cy="5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5D5E6"/>
                </a:solidFill>
              </a:rPr>
              <a:t>03</a:t>
            </a:r>
            <a:endParaRPr dirty="0">
              <a:solidFill>
                <a:srgbClr val="85D5E6"/>
              </a:solidFill>
            </a:endParaRPr>
          </a:p>
        </p:txBody>
      </p:sp>
      <p:cxnSp>
        <p:nvCxnSpPr>
          <p:cNvPr id="37" name="Google Shape;187;p40">
            <a:extLst>
              <a:ext uri="{FF2B5EF4-FFF2-40B4-BE49-F238E27FC236}">
                <a16:creationId xmlns:a16="http://schemas.microsoft.com/office/drawing/2014/main" id="{6E163077-6562-4E45-A4C3-7E707FE73DF9}"/>
              </a:ext>
            </a:extLst>
          </p:cNvPr>
          <p:cNvCxnSpPr>
            <a:cxnSpLocks/>
          </p:cNvCxnSpPr>
          <p:nvPr/>
        </p:nvCxnSpPr>
        <p:spPr>
          <a:xfrm>
            <a:off x="1725315" y="2472267"/>
            <a:ext cx="35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Google Shape;188;p40">
            <a:extLst>
              <a:ext uri="{FF2B5EF4-FFF2-40B4-BE49-F238E27FC236}">
                <a16:creationId xmlns:a16="http://schemas.microsoft.com/office/drawing/2014/main" id="{1DCB604B-BC98-4F9A-99FD-5B9A718E1AC1}"/>
              </a:ext>
            </a:extLst>
          </p:cNvPr>
          <p:cNvCxnSpPr>
            <a:cxnSpLocks/>
          </p:cNvCxnSpPr>
          <p:nvPr/>
        </p:nvCxnSpPr>
        <p:spPr>
          <a:xfrm>
            <a:off x="3628894" y="2483384"/>
            <a:ext cx="35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Google Shape;189;p40">
            <a:extLst>
              <a:ext uri="{FF2B5EF4-FFF2-40B4-BE49-F238E27FC236}">
                <a16:creationId xmlns:a16="http://schemas.microsoft.com/office/drawing/2014/main" id="{50E97913-6733-413F-86BA-30312E6082CC}"/>
              </a:ext>
            </a:extLst>
          </p:cNvPr>
          <p:cNvCxnSpPr>
            <a:cxnSpLocks/>
          </p:cNvCxnSpPr>
          <p:nvPr/>
        </p:nvCxnSpPr>
        <p:spPr>
          <a:xfrm>
            <a:off x="5451579" y="2479194"/>
            <a:ext cx="35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Google Shape;186;p40">
            <a:extLst>
              <a:ext uri="{FF2B5EF4-FFF2-40B4-BE49-F238E27FC236}">
                <a16:creationId xmlns:a16="http://schemas.microsoft.com/office/drawing/2014/main" id="{3052AB58-1094-4A64-A6A9-439BFE124861}"/>
              </a:ext>
            </a:extLst>
          </p:cNvPr>
          <p:cNvSpPr txBox="1">
            <a:spLocks noGrp="1"/>
          </p:cNvSpPr>
          <p:nvPr/>
        </p:nvSpPr>
        <p:spPr>
          <a:xfrm>
            <a:off x="6428419" y="1957745"/>
            <a:ext cx="1854681" cy="5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5D5E6"/>
                </a:solidFill>
              </a:rPr>
              <a:t>04</a:t>
            </a:r>
            <a:endParaRPr dirty="0">
              <a:solidFill>
                <a:srgbClr val="85D5E6"/>
              </a:solidFill>
            </a:endParaRPr>
          </a:p>
        </p:txBody>
      </p:sp>
      <p:cxnSp>
        <p:nvCxnSpPr>
          <p:cNvPr id="44" name="Google Shape;189;p40">
            <a:extLst>
              <a:ext uri="{FF2B5EF4-FFF2-40B4-BE49-F238E27FC236}">
                <a16:creationId xmlns:a16="http://schemas.microsoft.com/office/drawing/2014/main" id="{924FFC42-FF9C-4623-B7B3-AC24B57E3EF9}"/>
              </a:ext>
            </a:extLst>
          </p:cNvPr>
          <p:cNvCxnSpPr>
            <a:cxnSpLocks/>
          </p:cNvCxnSpPr>
          <p:nvPr/>
        </p:nvCxnSpPr>
        <p:spPr>
          <a:xfrm>
            <a:off x="7181474" y="2473312"/>
            <a:ext cx="35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Google Shape;181;p40">
            <a:extLst>
              <a:ext uri="{FF2B5EF4-FFF2-40B4-BE49-F238E27FC236}">
                <a16:creationId xmlns:a16="http://schemas.microsoft.com/office/drawing/2014/main" id="{AB107D6A-EF1C-4F52-A455-A04B85C4148F}"/>
              </a:ext>
            </a:extLst>
          </p:cNvPr>
          <p:cNvSpPr txBox="1">
            <a:spLocks noGrp="1"/>
          </p:cNvSpPr>
          <p:nvPr/>
        </p:nvSpPr>
        <p:spPr>
          <a:xfrm>
            <a:off x="6414569" y="2731663"/>
            <a:ext cx="1925226" cy="3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1019361" y="703274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Déroulement </a:t>
            </a:r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ETAPE 1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Réflexion</a:t>
            </a:r>
            <a:r>
              <a:rPr lang="en" sz="1400" dirty="0">
                <a:solidFill>
                  <a:schemeClr val="lt1"/>
                </a:solidFill>
              </a:rPr>
              <a:t> et choix du langage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ETAPE 3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38563" y="3183038"/>
            <a:ext cx="1731509" cy="72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400" dirty="0">
                <a:solidFill>
                  <a:schemeClr val="lt1"/>
                </a:solidFill>
              </a:rPr>
              <a:t>Développement du compilateur </a:t>
            </a:r>
            <a:r>
              <a:rPr lang="en-US" sz="1400" dirty="0">
                <a:solidFill>
                  <a:schemeClr val="lt1"/>
                </a:solidFill>
              </a:rPr>
              <a:t>  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Elaboration</a:t>
            </a:r>
            <a:r>
              <a:rPr lang="en" sz="1400" dirty="0">
                <a:solidFill>
                  <a:schemeClr val="lt1"/>
                </a:solidFill>
              </a:rPr>
              <a:t> de la grammaire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ETAPE 2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400" dirty="0">
                <a:solidFill>
                  <a:schemeClr val="lt1"/>
                </a:solidFill>
              </a:rPr>
              <a:t>Réalisation</a:t>
            </a:r>
            <a:r>
              <a:rPr lang="en" sz="1400" dirty="0">
                <a:solidFill>
                  <a:schemeClr val="lt1"/>
                </a:solidFill>
              </a:rPr>
              <a:t> des tests 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ETAPE 4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65670" y="70327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759247-FA6E-4A29-949D-CE80DE10607F}"/>
              </a:ext>
            </a:extLst>
          </p:cNvPr>
          <p:cNvSpPr txBox="1"/>
          <p:nvPr/>
        </p:nvSpPr>
        <p:spPr>
          <a:xfrm>
            <a:off x="1019361" y="27120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Présentation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du projet </a:t>
            </a:r>
            <a:endParaRPr lang="fr-FR" sz="1050"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EnsiaX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Comilateur</a:t>
            </a:r>
            <a:r>
              <a:rPr lang="en-US" sz="1800" b="1" dirty="0">
                <a:solidFill>
                  <a:schemeClr val="bg1"/>
                </a:solidFill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</a:endParaRPr>
          </a:p>
          <a:p>
            <a:pPr marL="285750" indent="-285750"/>
            <a:r>
              <a:rPr lang="fr-FR" sz="1800" b="1" dirty="0">
                <a:solidFill>
                  <a:schemeClr val="bg1"/>
                </a:solidFill>
              </a:rPr>
              <a:t>Similaire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fr-FR" sz="1800" b="1" dirty="0">
                <a:solidFill>
                  <a:schemeClr val="bg1"/>
                </a:solidFill>
              </a:rPr>
              <a:t>au langage C et C++</a:t>
            </a:r>
          </a:p>
          <a:p>
            <a:pPr marL="285750" indent="-285750"/>
            <a:r>
              <a:rPr lang="fr-FR" sz="1800" b="1" dirty="0">
                <a:solidFill>
                  <a:schemeClr val="bg1"/>
                </a:solidFill>
              </a:rPr>
              <a:t>Simple à utiliser</a:t>
            </a:r>
          </a:p>
          <a:p>
            <a:pPr marL="285750" indent="-285750"/>
            <a:r>
              <a:rPr lang="fr-FR" sz="1800" b="1" dirty="0">
                <a:solidFill>
                  <a:schemeClr val="bg1"/>
                </a:solidFill>
              </a:rPr>
              <a:t>Une grammaire complète </a:t>
            </a:r>
          </a:p>
          <a:p>
            <a:pPr marL="285750" indent="-285750"/>
            <a:r>
              <a:rPr lang="fr-FR" sz="1800" b="1" dirty="0">
                <a:solidFill>
                  <a:schemeClr val="bg1"/>
                </a:solidFill>
              </a:rPr>
              <a:t>Nouvelles méthodes de déclaration et des boucles..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7" name="Google Shape;1955;p54">
            <a:extLst>
              <a:ext uri="{FF2B5EF4-FFF2-40B4-BE49-F238E27FC236}">
                <a16:creationId xmlns:a16="http://schemas.microsoft.com/office/drawing/2014/main" id="{06859FDF-B1CF-47E4-9B35-28F6D4325707}"/>
              </a:ext>
            </a:extLst>
          </p:cNvPr>
          <p:cNvSpPr txBox="1">
            <a:spLocks/>
          </p:cNvSpPr>
          <p:nvPr/>
        </p:nvSpPr>
        <p:spPr>
          <a:xfrm>
            <a:off x="1039096" y="703097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Sujet du projet </a:t>
            </a:r>
          </a:p>
        </p:txBody>
      </p:sp>
      <p:cxnSp>
        <p:nvCxnSpPr>
          <p:cNvPr id="8" name="Google Shape;1969;p54">
            <a:extLst>
              <a:ext uri="{FF2B5EF4-FFF2-40B4-BE49-F238E27FC236}">
                <a16:creationId xmlns:a16="http://schemas.microsoft.com/office/drawing/2014/main" id="{BC910515-E6F7-4CD0-AB5A-C9DCF2B1BE2C}"/>
              </a:ext>
            </a:extLst>
          </p:cNvPr>
          <p:cNvCxnSpPr/>
          <p:nvPr/>
        </p:nvCxnSpPr>
        <p:spPr>
          <a:xfrm>
            <a:off x="1085405" y="7030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79C277-87D5-4BF1-8643-F43564FFA25D}"/>
              </a:ext>
            </a:extLst>
          </p:cNvPr>
          <p:cNvSpPr txBox="1"/>
          <p:nvPr/>
        </p:nvSpPr>
        <p:spPr>
          <a:xfrm>
            <a:off x="1039096" y="27102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Présentation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du projet </a:t>
            </a:r>
            <a:endParaRPr lang="fr-FR" sz="1050"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5;p54">
            <a:extLst>
              <a:ext uri="{FF2B5EF4-FFF2-40B4-BE49-F238E27FC236}">
                <a16:creationId xmlns:a16="http://schemas.microsoft.com/office/drawing/2014/main" id="{95003E55-A4C6-42E3-86F4-573E5350A723}"/>
              </a:ext>
            </a:extLst>
          </p:cNvPr>
          <p:cNvSpPr txBox="1">
            <a:spLocks/>
          </p:cNvSpPr>
          <p:nvPr/>
        </p:nvSpPr>
        <p:spPr>
          <a:xfrm>
            <a:off x="1039096" y="703097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Une grammaire LL(1)</a:t>
            </a:r>
          </a:p>
        </p:txBody>
      </p:sp>
      <p:cxnSp>
        <p:nvCxnSpPr>
          <p:cNvPr id="5" name="Google Shape;1969;p54">
            <a:extLst>
              <a:ext uri="{FF2B5EF4-FFF2-40B4-BE49-F238E27FC236}">
                <a16:creationId xmlns:a16="http://schemas.microsoft.com/office/drawing/2014/main" id="{56F9AC11-89C2-40EF-8F53-02ED622D2B38}"/>
              </a:ext>
            </a:extLst>
          </p:cNvPr>
          <p:cNvCxnSpPr/>
          <p:nvPr/>
        </p:nvCxnSpPr>
        <p:spPr>
          <a:xfrm>
            <a:off x="1085405" y="7030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ADAE8D-573D-48DD-BA9A-5855DD35EE3A}"/>
              </a:ext>
            </a:extLst>
          </p:cNvPr>
          <p:cNvSpPr txBox="1"/>
          <p:nvPr/>
        </p:nvSpPr>
        <p:spPr>
          <a:xfrm>
            <a:off x="1039096" y="27102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0" cap="none" spc="0" normalizeH="0" baseline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Spécifications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du language</a:t>
            </a:r>
            <a:endParaRPr lang="fr-FR" sz="1050" dirty="0">
              <a:solidFill>
                <a:srgbClr val="FFAB40"/>
              </a:solidFill>
            </a:endParaRPr>
          </a:p>
        </p:txBody>
      </p:sp>
      <p:sp>
        <p:nvSpPr>
          <p:cNvPr id="12" name="Google Shape;215;p44">
            <a:extLst>
              <a:ext uri="{FF2B5EF4-FFF2-40B4-BE49-F238E27FC236}">
                <a16:creationId xmlns:a16="http://schemas.microsoft.com/office/drawing/2014/main" id="{0F7A1F64-CDBF-474E-8963-C8509074352C}"/>
              </a:ext>
            </a:extLst>
          </p:cNvPr>
          <p:cNvSpPr txBox="1">
            <a:spLocks noGrp="1"/>
          </p:cNvSpPr>
          <p:nvPr/>
        </p:nvSpPr>
        <p:spPr>
          <a:xfrm>
            <a:off x="1039097" y="1173798"/>
            <a:ext cx="7604944" cy="308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ID = lettre </a:t>
            </a:r>
            <a:r>
              <a:rPr lang="fr-FR" sz="1200" dirty="0" err="1">
                <a:solidFill>
                  <a:schemeClr val="bg1"/>
                </a:solidFill>
              </a:rPr>
              <a:t>letdig</a:t>
            </a:r>
            <a:r>
              <a:rPr lang="fr-FR" sz="1200" dirty="0">
                <a:solidFill>
                  <a:schemeClr val="bg1"/>
                </a:solidFill>
              </a:rPr>
              <a:t>∗  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 err="1">
                <a:solidFill>
                  <a:schemeClr val="bg1"/>
                </a:solidFill>
              </a:rPr>
              <a:t>letdig</a:t>
            </a:r>
            <a:r>
              <a:rPr lang="fr-FR" sz="1200" dirty="0">
                <a:solidFill>
                  <a:schemeClr val="bg1"/>
                </a:solidFill>
              </a:rPr>
              <a:t> = chiffre | lettre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chiffre = 0 | . . . | 9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lettre = a | . . . | z | A | . . . | Z 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NUMCONST = chiffre+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Les commentaires sont ignorés par l'analyseur. Ces derniers commencent par // ou entre {* et*}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 STRINGCONST = toute série de zéro ou plusieurs caractères entre guillemets doubles. </a:t>
            </a:r>
          </a:p>
          <a:p>
            <a:pPr marL="171450" indent="-171450">
              <a:lnSpc>
                <a:spcPct val="150000"/>
              </a:lnSpc>
            </a:pPr>
            <a:r>
              <a:rPr lang="fr-FR" sz="1200" dirty="0">
                <a:solidFill>
                  <a:schemeClr val="bg1"/>
                </a:solidFill>
              </a:rPr>
              <a:t>CHARCONST = est une représentation pour un seul caractère en plaçant ce caractère entre guillemets simples. </a:t>
            </a:r>
          </a:p>
          <a:p>
            <a:pPr marL="0" indent="0">
              <a:buNone/>
            </a:pPr>
            <a:endParaRPr lang="fr-FR" sz="1200" dirty="0">
              <a:solidFill>
                <a:schemeClr val="bg1"/>
              </a:solidFill>
            </a:endParaRPr>
          </a:p>
          <a:p>
            <a:pPr marL="171450" indent="-171450"/>
            <a:endParaRPr lang="fr-FR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Démonstration </a:t>
            </a:r>
            <a:r>
              <a:rPr lang="en-US" sz="4800" dirty="0"/>
              <a:t> </a:t>
            </a:r>
            <a:r>
              <a:rPr lang="en" dirty="0"/>
              <a:t> 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2673456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85D5E6"/>
                </a:solidFill>
              </a:rPr>
              <a:t>Simulation directe bas</a:t>
            </a:r>
            <a:r>
              <a:rPr lang="fr-FR" dirty="0">
                <a:solidFill>
                  <a:srgbClr val="85D5E6"/>
                </a:solidFill>
              </a:rPr>
              <a:t>é</a:t>
            </a:r>
            <a:r>
              <a:rPr lang="en" dirty="0">
                <a:solidFill>
                  <a:srgbClr val="85D5E6"/>
                </a:solidFill>
              </a:rPr>
              <a:t>e sur un </a:t>
            </a:r>
            <a:r>
              <a:rPr lang="fr-FR" dirty="0">
                <a:solidFill>
                  <a:srgbClr val="85D5E6"/>
                </a:solidFill>
              </a:rPr>
              <a:t>exemple</a:t>
            </a:r>
            <a:r>
              <a:rPr lang="en" dirty="0">
                <a:solidFill>
                  <a:srgbClr val="85D5E6"/>
                </a:solidFill>
              </a:rPr>
              <a:t> de code</a:t>
            </a:r>
            <a:endParaRPr dirty="0">
              <a:solidFill>
                <a:srgbClr val="85D5E6"/>
              </a:solidFill>
            </a:endParaRPr>
          </a:p>
        </p:txBody>
      </p:sp>
      <p:cxnSp>
        <p:nvCxnSpPr>
          <p:cNvPr id="6" name="Google Shape;1969;p54">
            <a:extLst>
              <a:ext uri="{FF2B5EF4-FFF2-40B4-BE49-F238E27FC236}">
                <a16:creationId xmlns:a16="http://schemas.microsoft.com/office/drawing/2014/main" id="{8CCBEFE2-D068-442A-921E-075B4A9600C7}"/>
              </a:ext>
            </a:extLst>
          </p:cNvPr>
          <p:cNvCxnSpPr/>
          <p:nvPr/>
        </p:nvCxnSpPr>
        <p:spPr>
          <a:xfrm>
            <a:off x="1506424" y="86406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955A0D-09C4-40E9-9C12-37A8D8261774}"/>
              </a:ext>
            </a:extLst>
          </p:cNvPr>
          <p:cNvSpPr txBox="1"/>
          <p:nvPr/>
        </p:nvSpPr>
        <p:spPr>
          <a:xfrm>
            <a:off x="1460115" y="43199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600" b="0" i="0" u="none" strike="noStrike" kern="0" cap="none" spc="0" normalizeH="0" baseline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Tests</a:t>
            </a:r>
            <a:endParaRPr lang="fr-FR" sz="1050"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27597" y="172143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</a:t>
            </a:r>
            <a:endParaRPr sz="2000" dirty="0"/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48450" y="6424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196295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Choix de sujet du projet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6028552" y="196295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Contraintes matérielles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493646" y="1417310"/>
            <a:ext cx="444854" cy="1690626"/>
          </a:xfrm>
          <a:prstGeom prst="rect">
            <a:avLst/>
          </a:prstGeom>
        </p:spPr>
        <p:txBody>
          <a:bodyPr spcFirstLastPara="1" vert="vert270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Problèmes</a:t>
            </a:r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196295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travail à distance</a:t>
            </a:r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367338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 propre au langage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367338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Grammaire plus avancée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367338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 de notions de POO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48" y="3038539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076;p61">
            <a:extLst>
              <a:ext uri="{FF2B5EF4-FFF2-40B4-BE49-F238E27FC236}">
                <a16:creationId xmlns:a16="http://schemas.microsoft.com/office/drawing/2014/main" id="{B13DE48B-5AF2-4A34-9B41-C789FF9A4CD4}"/>
              </a:ext>
            </a:extLst>
          </p:cNvPr>
          <p:cNvSpPr txBox="1">
            <a:spLocks/>
          </p:cNvSpPr>
          <p:nvPr/>
        </p:nvSpPr>
        <p:spPr>
          <a:xfrm>
            <a:off x="482743" y="3028122"/>
            <a:ext cx="444854" cy="1690626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Réflexions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572000" y="3444668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Merci pour votre </a:t>
            </a:r>
            <a:r>
              <a:rPr lang="fr-FR" sz="4800" dirty="0"/>
              <a:t>attention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240</Words>
  <Application>Microsoft Office PowerPoint</Application>
  <PresentationFormat>On-screen Show (16:9)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</vt:lpstr>
      <vt:lpstr>Montserrat ExtraBold</vt:lpstr>
      <vt:lpstr>Montserrat ExtraLight</vt:lpstr>
      <vt:lpstr>Futuristic Background by Slidesgo</vt:lpstr>
      <vt:lpstr>PROJET COMPILATION</vt:lpstr>
      <vt:lpstr>PLAN</vt:lpstr>
      <vt:lpstr>Déroulement </vt:lpstr>
      <vt:lpstr>PowerPoint Presentation</vt:lpstr>
      <vt:lpstr>PowerPoint Presentation</vt:lpstr>
      <vt:lpstr>Démonstration   </vt:lpstr>
      <vt:lpstr>Conclusion</vt:lpstr>
      <vt:lpstr>Merci pour votre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COMPILATION</dc:title>
  <dc:creator>rihab bentazar</dc:creator>
  <cp:lastModifiedBy>BENTAZAR RIHAB</cp:lastModifiedBy>
  <cp:revision>15</cp:revision>
  <dcterms:modified xsi:type="dcterms:W3CDTF">2021-03-10T22:58:02Z</dcterms:modified>
</cp:coreProperties>
</file>